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68" r:id="rId4"/>
    <p:sldId id="258" r:id="rId5"/>
    <p:sldId id="266" r:id="rId6"/>
    <p:sldId id="257" r:id="rId7"/>
    <p:sldId id="259" r:id="rId8"/>
    <p:sldId id="265" r:id="rId9"/>
    <p:sldId id="260" r:id="rId10"/>
    <p:sldId id="263" r:id="rId11"/>
    <p:sldId id="262" r:id="rId12"/>
    <p:sldId id="261"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48585-4EDA-411F-9257-40E704BE4926}" type="datetimeFigureOut">
              <a:rPr lang="en-GB" smtClean="0"/>
              <a:t>26/11/2016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32F9-3977-40C5-BD8B-221E1FAA9943}" type="slidenum">
              <a:rPr lang="en-GB" smtClean="0"/>
              <a:t>‹#›</a:t>
            </a:fld>
            <a:endParaRPr lang="en-GB"/>
          </a:p>
        </p:txBody>
      </p:sp>
    </p:spTree>
    <p:extLst>
      <p:ext uri="{BB962C8B-B14F-4D97-AF65-F5344CB8AC3E}">
        <p14:creationId xmlns:p14="http://schemas.microsoft.com/office/powerpoint/2010/main" val="401699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FF32F9-3977-40C5-BD8B-221E1FAA9943}" type="slidenum">
              <a:rPr lang="en-GB" smtClean="0"/>
              <a:t>9</a:t>
            </a:fld>
            <a:endParaRPr lang="en-GB"/>
          </a:p>
        </p:txBody>
      </p:sp>
    </p:spTree>
    <p:extLst>
      <p:ext uri="{BB962C8B-B14F-4D97-AF65-F5344CB8AC3E}">
        <p14:creationId xmlns:p14="http://schemas.microsoft.com/office/powerpoint/2010/main" val="191555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C42CEE-5BFE-461E-B4ED-6422F52A4763}" type="datetimeFigureOut">
              <a:rPr lang="en-GB" smtClean="0"/>
              <a:t>26/11/2016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69441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C42CEE-5BFE-461E-B4ED-6422F52A4763}" type="datetimeFigureOut">
              <a:rPr lang="en-GB" smtClean="0"/>
              <a:t>26/11/2016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268088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C42CEE-5BFE-461E-B4ED-6422F52A4763}" type="datetimeFigureOut">
              <a:rPr lang="en-GB" smtClean="0"/>
              <a:t>26/11/2016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598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C42CEE-5BFE-461E-B4ED-6422F52A4763}" type="datetimeFigureOut">
              <a:rPr lang="en-GB" smtClean="0"/>
              <a:t>26/11/2016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326965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C42CEE-5BFE-461E-B4ED-6422F52A4763}" type="datetimeFigureOut">
              <a:rPr lang="en-GB" smtClean="0"/>
              <a:t>26/11/2016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56630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5C42CEE-5BFE-461E-B4ED-6422F52A4763}" type="datetimeFigureOut">
              <a:rPr lang="en-GB" smtClean="0"/>
              <a:t>26/11/2016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397948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5C42CEE-5BFE-461E-B4ED-6422F52A4763}" type="datetimeFigureOut">
              <a:rPr lang="en-GB" smtClean="0"/>
              <a:t>26/11/2016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66077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C42CEE-5BFE-461E-B4ED-6422F52A4763}" type="datetimeFigureOut">
              <a:rPr lang="en-GB" smtClean="0"/>
              <a:t>26/11/2016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367354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42CEE-5BFE-461E-B4ED-6422F52A4763}" type="datetimeFigureOut">
              <a:rPr lang="en-GB" smtClean="0"/>
              <a:t>26/11/2016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64561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C42CEE-5BFE-461E-B4ED-6422F52A4763}" type="datetimeFigureOut">
              <a:rPr lang="en-GB" smtClean="0"/>
              <a:t>26/11/2016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31110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C42CEE-5BFE-461E-B4ED-6422F52A4763}" type="datetimeFigureOut">
              <a:rPr lang="en-GB" smtClean="0"/>
              <a:t>26/11/2016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2EA08D-6A2B-4FF1-B9BF-EA23F9362CE4}" type="slidenum">
              <a:rPr lang="en-GB" smtClean="0"/>
              <a:t>‹#›</a:t>
            </a:fld>
            <a:endParaRPr lang="en-GB"/>
          </a:p>
        </p:txBody>
      </p:sp>
    </p:spTree>
    <p:extLst>
      <p:ext uri="{BB962C8B-B14F-4D97-AF65-F5344CB8AC3E}">
        <p14:creationId xmlns:p14="http://schemas.microsoft.com/office/powerpoint/2010/main" val="9525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42CEE-5BFE-461E-B4ED-6422F52A4763}" type="datetimeFigureOut">
              <a:rPr lang="en-GB" smtClean="0"/>
              <a:t>26/11/2016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EA08D-6A2B-4FF1-B9BF-EA23F9362CE4}" type="slidenum">
              <a:rPr lang="en-GB" smtClean="0"/>
              <a:t>‹#›</a:t>
            </a:fld>
            <a:endParaRPr lang="en-GB"/>
          </a:p>
        </p:txBody>
      </p:sp>
    </p:spTree>
    <p:extLst>
      <p:ext uri="{BB962C8B-B14F-4D97-AF65-F5344CB8AC3E}">
        <p14:creationId xmlns:p14="http://schemas.microsoft.com/office/powerpoint/2010/main" val="157975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0"/>
            <a:ext cx="5131510" cy="6858000"/>
          </a:xfrm>
          <a:prstGeom prst="rect">
            <a:avLst/>
          </a:prstGeom>
        </p:spPr>
      </p:pic>
      <p:sp>
        <p:nvSpPr>
          <p:cNvPr id="2" name="Title 1"/>
          <p:cNvSpPr>
            <a:spLocks noGrp="1"/>
          </p:cNvSpPr>
          <p:nvPr>
            <p:ph type="ctrTitle"/>
          </p:nvPr>
        </p:nvSpPr>
        <p:spPr>
          <a:xfrm>
            <a:off x="1725004" y="836712"/>
            <a:ext cx="5496909" cy="1470025"/>
          </a:xfrm>
        </p:spPr>
        <p:txBody>
          <a:bodyPr>
            <a:normAutofit/>
          </a:bodyPr>
          <a:lstStyle/>
          <a:p>
            <a:r>
              <a:rPr lang="en-GB" sz="4000" dirty="0"/>
              <a:t>Building an Icon Corner</a:t>
            </a:r>
          </a:p>
        </p:txBody>
      </p:sp>
    </p:spTree>
    <p:extLst>
      <p:ext uri="{BB962C8B-B14F-4D97-AF65-F5344CB8AC3E}">
        <p14:creationId xmlns:p14="http://schemas.microsoft.com/office/powerpoint/2010/main" val="187297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5361459"/>
          </a:xfrm>
        </p:spPr>
        <p:txBody>
          <a:bodyPr>
            <a:normAutofit fontScale="92500" lnSpcReduction="10000"/>
          </a:bodyPr>
          <a:lstStyle/>
          <a:p>
            <a:r>
              <a:rPr lang="en-GB" dirty="0"/>
              <a:t>Candles:  Orthodox Christians light candles when they pray as a reminder that Christ is the Light of the world.  If you had any candles blessed during the Feast of the Presentation of the Lord, then those candles should be in your icon corner.</a:t>
            </a:r>
          </a:p>
          <a:p>
            <a:r>
              <a:rPr lang="en-GB" dirty="0"/>
              <a:t>Holy Water: Orthodox Christians receive holy water during the Feast of Theophany (the baptism of Christ).  That holy water should be kept in the icon corner.  We drink holy water and receive Christ’s blessing when we are sick, before a journey, or simply at the beginning of the day with morning prayers.</a:t>
            </a:r>
          </a:p>
          <a:p>
            <a:endParaRPr lang="en-GB" dirty="0"/>
          </a:p>
        </p:txBody>
      </p:sp>
      <p:sp>
        <p:nvSpPr>
          <p:cNvPr id="2" name="TextBox 1"/>
          <p:cNvSpPr txBox="1"/>
          <p:nvPr/>
        </p:nvSpPr>
        <p:spPr>
          <a:xfrm>
            <a:off x="611560" y="271381"/>
            <a:ext cx="7776864" cy="769441"/>
          </a:xfrm>
          <a:prstGeom prst="rect">
            <a:avLst/>
          </a:prstGeom>
          <a:noFill/>
        </p:spPr>
        <p:txBody>
          <a:bodyPr wrap="square" rtlCol="0">
            <a:spAutoFit/>
          </a:bodyPr>
          <a:lstStyle/>
          <a:p>
            <a:pPr algn="ctr"/>
            <a:r>
              <a:rPr lang="en-GB" sz="4400" b="1" dirty="0">
                <a:solidFill>
                  <a:schemeClr val="bg1"/>
                </a:solidFill>
              </a:rPr>
              <a:t>Icon Corner Contents (1)</a:t>
            </a:r>
          </a:p>
        </p:txBody>
      </p:sp>
    </p:spTree>
    <p:extLst>
      <p:ext uri="{BB962C8B-B14F-4D97-AF65-F5344CB8AC3E}">
        <p14:creationId xmlns:p14="http://schemas.microsoft.com/office/powerpoint/2010/main" val="178525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Palm Branches:  In the Orthodox Church, we hold palm branches during Liturgy on the Feast of the Entrance of Our Lord into Jerusalem (Palm Sunday).  These palms are blessed with holy water and kept in the icon corner until the next Palm Sunday.</a:t>
            </a:r>
          </a:p>
          <a:p>
            <a:endParaRPr lang="en-GB" dirty="0"/>
          </a:p>
        </p:txBody>
      </p:sp>
      <p:sp>
        <p:nvSpPr>
          <p:cNvPr id="2" name="Rectangle 1"/>
          <p:cNvSpPr/>
          <p:nvPr/>
        </p:nvSpPr>
        <p:spPr>
          <a:xfrm>
            <a:off x="1634785" y="548680"/>
            <a:ext cx="5874429" cy="769441"/>
          </a:xfrm>
          <a:prstGeom prst="rect">
            <a:avLst/>
          </a:prstGeom>
        </p:spPr>
        <p:txBody>
          <a:bodyPr wrap="none">
            <a:spAutoFit/>
          </a:bodyPr>
          <a:lstStyle/>
          <a:p>
            <a:pPr algn="ctr"/>
            <a:r>
              <a:rPr lang="en-GB" sz="4400" b="1" dirty="0">
                <a:solidFill>
                  <a:schemeClr val="bg1"/>
                </a:solidFill>
              </a:rPr>
              <a:t>Icon Corner Contents (2)</a:t>
            </a:r>
          </a:p>
        </p:txBody>
      </p:sp>
    </p:spTree>
    <p:extLst>
      <p:ext uri="{BB962C8B-B14F-4D97-AF65-F5344CB8AC3E}">
        <p14:creationId xmlns:p14="http://schemas.microsoft.com/office/powerpoint/2010/main" val="337429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522402" cy="4176464"/>
          </a:xfrm>
        </p:spPr>
        <p:txBody>
          <a:bodyPr>
            <a:noAutofit/>
          </a:bodyPr>
          <a:lstStyle/>
          <a:p>
            <a:r>
              <a:rPr lang="en-GB" sz="2800" dirty="0"/>
              <a:t>Incense:  Orthodox Christians pray during Vespers, </a:t>
            </a:r>
            <a:br>
              <a:rPr lang="en-GB" sz="2800" dirty="0"/>
            </a:br>
            <a:r>
              <a:rPr lang="en-GB" sz="2800" dirty="0"/>
              <a:t>“Let my prayer arise, before you like incense.”  Incense is used nearly continuously during Liturgy and other times of worship.  It can also be used during family prayers at home.  You can purchase incense and a censer from your church’s bookstore, from Ancient Faith publishing, or from Amazon.</a:t>
            </a:r>
          </a:p>
          <a:p>
            <a:r>
              <a:rPr lang="en-GB" sz="2800" dirty="0"/>
              <a:t>Prayer Lists: Many families make a list of people that they want to pray for each day.  They may add names of friends, family, or church members who are sick, newly married or baptised, or who have recently departed.</a:t>
            </a:r>
            <a:endParaRPr lang="en-GB" sz="3600" dirty="0"/>
          </a:p>
        </p:txBody>
      </p:sp>
      <p:sp>
        <p:nvSpPr>
          <p:cNvPr id="2" name="Rectangle 1"/>
          <p:cNvSpPr/>
          <p:nvPr/>
        </p:nvSpPr>
        <p:spPr>
          <a:xfrm>
            <a:off x="1619672" y="332656"/>
            <a:ext cx="5874429" cy="769441"/>
          </a:xfrm>
          <a:prstGeom prst="rect">
            <a:avLst/>
          </a:prstGeom>
        </p:spPr>
        <p:txBody>
          <a:bodyPr wrap="none">
            <a:spAutoFit/>
          </a:bodyPr>
          <a:lstStyle/>
          <a:p>
            <a:pPr algn="ctr"/>
            <a:r>
              <a:rPr lang="en-GB" sz="4400" b="1" dirty="0">
                <a:solidFill>
                  <a:schemeClr val="bg1"/>
                </a:solidFill>
              </a:rPr>
              <a:t>Icon Corner Contents (3)</a:t>
            </a:r>
          </a:p>
        </p:txBody>
      </p:sp>
    </p:spTree>
    <p:extLst>
      <p:ext uri="{BB962C8B-B14F-4D97-AF65-F5344CB8AC3E}">
        <p14:creationId xmlns:p14="http://schemas.microsoft.com/office/powerpoint/2010/main" val="207440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lstStyle/>
          <a:p>
            <a:r>
              <a:rPr lang="en-GB" dirty="0"/>
              <a:t>Prayer Books:  Prayer books help us pray the prayers of the Church at home.  They are great for helping us learn the </a:t>
            </a:r>
            <a:r>
              <a:rPr lang="en-GB" dirty="0" err="1"/>
              <a:t>Trisagion</a:t>
            </a:r>
            <a:r>
              <a:rPr lang="en-GB" dirty="0"/>
              <a:t> prayers, the Morning and Evening prayers, and prayers for special occasions.  There are also prayer books for specific prayers, such as the </a:t>
            </a:r>
            <a:r>
              <a:rPr lang="en-GB" dirty="0" err="1"/>
              <a:t>Akathist</a:t>
            </a:r>
            <a:r>
              <a:rPr lang="en-GB" dirty="0"/>
              <a:t> Hymn, which can add a beautiful depth to our prayer life.</a:t>
            </a:r>
          </a:p>
          <a:p>
            <a:endParaRPr lang="en-GB" dirty="0"/>
          </a:p>
        </p:txBody>
      </p:sp>
      <p:sp>
        <p:nvSpPr>
          <p:cNvPr id="2" name="Rectangle 1"/>
          <p:cNvSpPr/>
          <p:nvPr/>
        </p:nvSpPr>
        <p:spPr>
          <a:xfrm>
            <a:off x="1634785" y="620688"/>
            <a:ext cx="5874429" cy="769441"/>
          </a:xfrm>
          <a:prstGeom prst="rect">
            <a:avLst/>
          </a:prstGeom>
        </p:spPr>
        <p:txBody>
          <a:bodyPr wrap="none">
            <a:spAutoFit/>
          </a:bodyPr>
          <a:lstStyle/>
          <a:p>
            <a:pPr algn="ctr"/>
            <a:r>
              <a:rPr lang="en-GB" sz="4400" b="1" dirty="0">
                <a:solidFill>
                  <a:schemeClr val="bg1"/>
                </a:solidFill>
              </a:rPr>
              <a:t>Icon Corner Contents (4)</a:t>
            </a:r>
          </a:p>
        </p:txBody>
      </p:sp>
    </p:spTree>
    <p:extLst>
      <p:ext uri="{BB962C8B-B14F-4D97-AF65-F5344CB8AC3E}">
        <p14:creationId xmlns:p14="http://schemas.microsoft.com/office/powerpoint/2010/main" val="356793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0648"/>
            <a:ext cx="799484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73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352928"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04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What is an icon corner?</a:t>
            </a:r>
          </a:p>
        </p:txBody>
      </p:sp>
      <p:sp>
        <p:nvSpPr>
          <p:cNvPr id="3" name="Content Placeholder 2"/>
          <p:cNvSpPr>
            <a:spLocks noGrp="1"/>
          </p:cNvSpPr>
          <p:nvPr>
            <p:ph idx="1"/>
          </p:nvPr>
        </p:nvSpPr>
        <p:spPr/>
        <p:txBody>
          <a:bodyPr/>
          <a:lstStyle/>
          <a:p>
            <a:pPr marL="0" indent="0">
              <a:buNone/>
            </a:pPr>
            <a:r>
              <a:rPr lang="en-GB" dirty="0"/>
              <a:t>An icon corner is the family's place of worship, also called the home altar.</a:t>
            </a:r>
          </a:p>
        </p:txBody>
      </p:sp>
    </p:spTree>
    <p:extLst>
      <p:ext uri="{BB962C8B-B14F-4D97-AF65-F5344CB8AC3E}">
        <p14:creationId xmlns:p14="http://schemas.microsoft.com/office/powerpoint/2010/main" val="20098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effectLst/>
              </a:rPr>
              <a:t>The icon corner becomes the spiritual heart of the home–a constant reminder to pray, a connection between the family and the greater family of saints who have gone before.</a:t>
            </a:r>
            <a:endParaRPr lang="en-GB" dirty="0"/>
          </a:p>
        </p:txBody>
      </p:sp>
      <p:sp>
        <p:nvSpPr>
          <p:cNvPr id="2" name="TextBox 1"/>
          <p:cNvSpPr txBox="1"/>
          <p:nvPr/>
        </p:nvSpPr>
        <p:spPr>
          <a:xfrm>
            <a:off x="611560" y="548680"/>
            <a:ext cx="7632848" cy="769441"/>
          </a:xfrm>
          <a:prstGeom prst="rect">
            <a:avLst/>
          </a:prstGeom>
          <a:noFill/>
        </p:spPr>
        <p:txBody>
          <a:bodyPr wrap="square" rtlCol="0">
            <a:spAutoFit/>
          </a:bodyPr>
          <a:lstStyle/>
          <a:p>
            <a:pPr algn="ctr"/>
            <a:r>
              <a:rPr lang="en-GB" sz="4400" b="1" dirty="0">
                <a:solidFill>
                  <a:schemeClr val="bg1"/>
                </a:solidFill>
              </a:rPr>
              <a:t>The Spiritual Heart of the Home</a:t>
            </a:r>
          </a:p>
        </p:txBody>
      </p:sp>
    </p:spTree>
    <p:extLst>
      <p:ext uri="{BB962C8B-B14F-4D97-AF65-F5344CB8AC3E}">
        <p14:creationId xmlns:p14="http://schemas.microsoft.com/office/powerpoint/2010/main" val="46605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b="1" dirty="0">
                <a:solidFill>
                  <a:schemeClr val="bg1"/>
                </a:solidFill>
              </a:rPr>
              <a:t>History </a:t>
            </a:r>
          </a:p>
        </p:txBody>
      </p:sp>
      <p:sp>
        <p:nvSpPr>
          <p:cNvPr id="3" name="Content Placeholder 2"/>
          <p:cNvSpPr>
            <a:spLocks noGrp="1"/>
          </p:cNvSpPr>
          <p:nvPr>
            <p:ph idx="1"/>
          </p:nvPr>
        </p:nvSpPr>
        <p:spPr>
          <a:xfrm>
            <a:off x="457200" y="1600200"/>
            <a:ext cx="8003232" cy="4525963"/>
          </a:xfrm>
        </p:spPr>
        <p:txBody>
          <a:bodyPr/>
          <a:lstStyle/>
          <a:p>
            <a:r>
              <a:rPr lang="en-GB" dirty="0">
                <a:effectLst/>
              </a:rPr>
              <a:t>The </a:t>
            </a:r>
            <a:r>
              <a:rPr lang="en-GB" dirty="0"/>
              <a:t>concept of the Church </a:t>
            </a:r>
            <a:r>
              <a:rPr lang="en-GB" dirty="0">
                <a:effectLst/>
              </a:rPr>
              <a:t>of the Home is an ancient Orthodox tradition, beginning in the first century. At this time, because of the persecutions, there were no separate churches, so Christians would gather in private homes to worship.</a:t>
            </a:r>
            <a:endParaRPr lang="en-GB" dirty="0"/>
          </a:p>
        </p:txBody>
      </p:sp>
    </p:spTree>
    <p:extLst>
      <p:ext uri="{BB962C8B-B14F-4D97-AF65-F5344CB8AC3E}">
        <p14:creationId xmlns:p14="http://schemas.microsoft.com/office/powerpoint/2010/main" val="48073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Location </a:t>
            </a:r>
          </a:p>
        </p:txBody>
      </p:sp>
      <p:sp>
        <p:nvSpPr>
          <p:cNvPr id="3" name="Content Placeholder 2"/>
          <p:cNvSpPr>
            <a:spLocks noGrp="1"/>
          </p:cNvSpPr>
          <p:nvPr>
            <p:ph idx="1"/>
          </p:nvPr>
        </p:nvSpPr>
        <p:spPr/>
        <p:txBody>
          <a:bodyPr/>
          <a:lstStyle/>
          <a:p>
            <a:r>
              <a:rPr lang="en-GB" u="none" strike="noStrike" dirty="0">
                <a:effectLst/>
              </a:rPr>
              <a:t>Icon</a:t>
            </a:r>
            <a:r>
              <a:rPr lang="en-GB" dirty="0">
                <a:effectLst/>
              </a:rPr>
              <a:t> corners are typically located in the north- or south-east corner of a room, or on an east-facing wall of the house, since East is the traditional direction for Orthodox </a:t>
            </a:r>
            <a:r>
              <a:rPr lang="en-GB" u="none" strike="noStrike" dirty="0">
                <a:effectLst/>
              </a:rPr>
              <a:t>prayer</a:t>
            </a:r>
            <a:r>
              <a:rPr lang="en-GB" dirty="0">
                <a:effectLst/>
              </a:rPr>
              <a:t>.</a:t>
            </a:r>
            <a:endParaRPr lang="en-GB" dirty="0"/>
          </a:p>
        </p:txBody>
      </p:sp>
    </p:spTree>
    <p:extLst>
      <p:ext uri="{BB962C8B-B14F-4D97-AF65-F5344CB8AC3E}">
        <p14:creationId xmlns:p14="http://schemas.microsoft.com/office/powerpoint/2010/main" val="114285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effectLst/>
              </a:rPr>
              <a:t>The icon corner should also be in a place that is visible to all of the family and easily accessible.  It should be an integral part of the daily life of the household. </a:t>
            </a:r>
            <a:endParaRPr lang="en-GB" dirty="0"/>
          </a:p>
        </p:txBody>
      </p:sp>
      <p:sp>
        <p:nvSpPr>
          <p:cNvPr id="2" name="TextBox 1"/>
          <p:cNvSpPr txBox="1"/>
          <p:nvPr/>
        </p:nvSpPr>
        <p:spPr>
          <a:xfrm>
            <a:off x="1043608" y="548680"/>
            <a:ext cx="7416824" cy="769441"/>
          </a:xfrm>
          <a:prstGeom prst="rect">
            <a:avLst/>
          </a:prstGeom>
          <a:noFill/>
        </p:spPr>
        <p:txBody>
          <a:bodyPr wrap="square" rtlCol="0">
            <a:spAutoFit/>
          </a:bodyPr>
          <a:lstStyle/>
          <a:p>
            <a:pPr algn="ctr"/>
            <a:r>
              <a:rPr lang="en-GB" sz="4400" b="1" dirty="0">
                <a:solidFill>
                  <a:schemeClr val="bg1"/>
                </a:solidFill>
              </a:rPr>
              <a:t>Prominent in the House</a:t>
            </a:r>
          </a:p>
        </p:txBody>
      </p:sp>
    </p:spTree>
    <p:extLst>
      <p:ext uri="{BB962C8B-B14F-4D97-AF65-F5344CB8AC3E}">
        <p14:creationId xmlns:p14="http://schemas.microsoft.com/office/powerpoint/2010/main" val="157320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1"/>
                </a:solidFill>
              </a:rPr>
              <a:t>What do I include in my icon corner?</a:t>
            </a:r>
          </a:p>
        </p:txBody>
      </p:sp>
      <p:sp>
        <p:nvSpPr>
          <p:cNvPr id="3" name="Content Placeholder 2"/>
          <p:cNvSpPr>
            <a:spLocks noGrp="1"/>
          </p:cNvSpPr>
          <p:nvPr>
            <p:ph idx="1"/>
          </p:nvPr>
        </p:nvSpPr>
        <p:spPr>
          <a:xfrm>
            <a:off x="457200" y="1268760"/>
            <a:ext cx="8229600" cy="4857403"/>
          </a:xfrm>
        </p:spPr>
        <p:txBody>
          <a:bodyPr>
            <a:noAutofit/>
          </a:bodyPr>
          <a:lstStyle/>
          <a:p>
            <a:r>
              <a:rPr lang="en-GB" sz="2800" dirty="0"/>
              <a:t>Icons of Christ and the </a:t>
            </a:r>
            <a:r>
              <a:rPr lang="en-GB" sz="2800" dirty="0" err="1"/>
              <a:t>Theotokos</a:t>
            </a:r>
            <a:r>
              <a:rPr lang="en-GB" sz="2800" dirty="0"/>
              <a:t>.</a:t>
            </a:r>
          </a:p>
          <a:p>
            <a:r>
              <a:rPr lang="en-GB" sz="2800" dirty="0"/>
              <a:t>Icons of the family saints:  Each Orthodox Christian is given a saint’s name and maintains a special relationship with that saint throughout their lives. Therefore, it makes sense to have that saint’s icon in your icon corner.</a:t>
            </a:r>
          </a:p>
          <a:p>
            <a:r>
              <a:rPr lang="en-GB" sz="2800" dirty="0"/>
              <a:t>Icon of the current feast, together with other festal icons (icons of the Nativity of Christ, the Crucifixion, the Ascension, etc.) We place the current festal icon in a prominent location.</a:t>
            </a:r>
          </a:p>
        </p:txBody>
      </p:sp>
    </p:spTree>
    <p:extLst>
      <p:ext uri="{BB962C8B-B14F-4D97-AF65-F5344CB8AC3E}">
        <p14:creationId xmlns:p14="http://schemas.microsoft.com/office/powerpoint/2010/main" val="3999757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127</Words>
  <Application>Microsoft Office PowerPoint</Application>
  <PresentationFormat>On-screen Show (4:3)</PresentationFormat>
  <Paragraphs>26</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Building an Icon Corner</vt:lpstr>
      <vt:lpstr>PowerPoint Presentation</vt:lpstr>
      <vt:lpstr>PowerPoint Presentation</vt:lpstr>
      <vt:lpstr>What is an icon corner?</vt:lpstr>
      <vt:lpstr>PowerPoint Presentation</vt:lpstr>
      <vt:lpstr>History </vt:lpstr>
      <vt:lpstr>Location </vt:lpstr>
      <vt:lpstr>PowerPoint Presentation</vt:lpstr>
      <vt:lpstr>What do I include in my icon corner?</vt:lpstr>
      <vt:lpstr>PowerPoint Presentation</vt:lpstr>
      <vt:lpstr>PowerPoint Presentation</vt:lpstr>
      <vt:lpstr>PowerPoint Presentation</vt:lpstr>
      <vt:lpstr>PowerPoint Presentation</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icon corner</dc:title>
  <dc:creator>Christine</dc:creator>
  <cp:lastModifiedBy>Fr. Gregory Hallam</cp:lastModifiedBy>
  <cp:revision>14</cp:revision>
  <dcterms:created xsi:type="dcterms:W3CDTF">2016-11-02T23:00:03Z</dcterms:created>
  <dcterms:modified xsi:type="dcterms:W3CDTF">2016-11-26T11:43:07Z</dcterms:modified>
</cp:coreProperties>
</file>